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</p:sldMasterIdLst>
  <p:notesMasterIdLst>
    <p:notesMasterId r:id="rId15"/>
  </p:notesMasterIdLst>
  <p:sldIdLst>
    <p:sldId id="256" r:id="rId6"/>
    <p:sldId id="257" r:id="rId7"/>
    <p:sldId id="276" r:id="rId8"/>
    <p:sldId id="277" r:id="rId9"/>
    <p:sldId id="266" r:id="rId10"/>
    <p:sldId id="267" r:id="rId11"/>
    <p:sldId id="268" r:id="rId12"/>
    <p:sldId id="275" r:id="rId13"/>
    <p:sldId id="262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BF7A3E-AF98-EB40-A6FE-C68925D6F2D5}">
          <p14:sldIdLst>
            <p14:sldId id="256"/>
            <p14:sldId id="257"/>
            <p14:sldId id="276"/>
            <p14:sldId id="277"/>
            <p14:sldId id="266"/>
            <p14:sldId id="267"/>
            <p14:sldId id="268"/>
            <p14:sldId id="275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25" d="100"/>
          <a:sy n="125" d="100"/>
        </p:scale>
        <p:origin x="-1976" y="-1024"/>
      </p:cViewPr>
      <p:guideLst>
        <p:guide orient="horz" pos="3040"/>
        <p:guide orient="horz" pos="384"/>
        <p:guide orient="horz" pos="576"/>
        <p:guide pos="5552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E785B-DD85-434B-A631-44DFD46B6BB5}" type="datetimeFigureOut">
              <a:rPr lang="en-US" smtClean="0"/>
              <a:t>10/1/14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9BB1F-A8A4-D641-A25D-323C2261D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6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9BB1F-A8A4-D641-A25D-323C2261D4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0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02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91810D2-50CF-F54A-8486-981FD32DE44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39E2C2-A147-B54D-903B-77587B05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91810D2-50CF-F54A-8486-981FD32DE44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39E2C2-A147-B54D-903B-77587B05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6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91810D2-50CF-F54A-8486-981FD32DE44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39E2C2-A147-B54D-903B-77587B05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2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91810D2-50CF-F54A-8486-981FD32DE44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39E2C2-A147-B54D-903B-77587B05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91810D2-50CF-F54A-8486-981FD32DE44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39E2C2-A147-B54D-903B-77587B05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1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91810D2-50CF-F54A-8486-981FD32DE44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39E2C2-A147-B54D-903B-77587B05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2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91810D2-50CF-F54A-8486-981FD32DE44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39E2C2-A147-B54D-903B-77587B05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7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91810D2-50CF-F54A-8486-981FD32DE44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39E2C2-A147-B54D-903B-77587B05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6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91810D2-50CF-F54A-8486-981FD32DE44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39E2C2-A147-B54D-903B-77587B05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91810D2-50CF-F54A-8486-981FD32DE44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39E2C2-A147-B54D-903B-77587B05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0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91810D2-50CF-F54A-8486-981FD32DE44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39E2C2-A147-B54D-903B-77587B05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3" Type="http://schemas.openxmlformats.org/officeDocument/2006/relationships/image" Target="../media/image3.jpg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A34E4-3063-2445-8372-FFBDF263B402}" type="datetimeFigureOut">
              <a:rPr lang="en-US" smtClean="0"/>
              <a:t>10/1/14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CC9C3-E289-714C-8865-94C35539B40B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SCS_Logoreversed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43" y="2858408"/>
            <a:ext cx="2639901" cy="791971"/>
          </a:xfrm>
          <a:prstGeom prst="rect">
            <a:avLst/>
          </a:prstGeom>
        </p:spPr>
      </p:pic>
      <p:pic>
        <p:nvPicPr>
          <p:cNvPr id="13" name="Picture 12" descr="SCSPPCover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6700" cy="5499101"/>
          </a:xfrm>
          <a:prstGeom prst="rect">
            <a:avLst/>
          </a:prstGeom>
        </p:spPr>
      </p:pic>
      <p:pic>
        <p:nvPicPr>
          <p:cNvPr id="14" name="Picture 13" descr="SCS_Logoreversed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56049"/>
            <a:ext cx="2822101" cy="84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3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SPPinside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54855" cy="51435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2937B-EEB4-A648-864C-94BAD418B448}" type="datetimeFigureOut">
              <a:rPr lang="en-US" smtClean="0"/>
              <a:t>10/1/14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38FFE-FBA8-534F-8D82-751BD1D1779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SCS_Logoreversed-01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26" y="122239"/>
            <a:ext cx="1984374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1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225642" y="1265894"/>
            <a:ext cx="6224398" cy="99935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  <a:latin typeface="Myriad Pro"/>
                <a:cs typeface="Myriad Pro"/>
              </a:rPr>
              <a:t>Corporate Overview</a:t>
            </a:r>
            <a:endParaRPr lang="en-US" b="1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4423" y="4393168"/>
            <a:ext cx="3742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Myriad Pro"/>
                <a:cs typeface="Myriad Pro"/>
              </a:rPr>
              <a:t>“Transporting Information Globally”</a:t>
            </a:r>
            <a:endParaRPr lang="en-US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55012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ctrTitle"/>
          </p:nvPr>
        </p:nvSpPr>
        <p:spPr>
          <a:xfrm>
            <a:off x="481943" y="-51831"/>
            <a:ext cx="7772400" cy="108053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FFFFFF"/>
                </a:solidFill>
                <a:latin typeface="Myriad Pro"/>
                <a:cs typeface="Myriad Pro"/>
              </a:rPr>
              <a:t>Who is SCS </a:t>
            </a:r>
            <a:r>
              <a:rPr lang="en-US" sz="4000" b="1" dirty="0" smtClean="0">
                <a:solidFill>
                  <a:srgbClr val="FFFFFF"/>
                </a:solidFill>
                <a:latin typeface="Myriad Pro"/>
                <a:cs typeface="Myriad Pro"/>
              </a:rPr>
              <a:t>Networks</a:t>
            </a:r>
            <a:endParaRPr lang="en-US" sz="40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5" name="Subtitle 5"/>
          <p:cNvSpPr>
            <a:spLocks noGrp="1"/>
          </p:cNvSpPr>
          <p:nvPr>
            <p:ph type="subTitle" idx="1"/>
          </p:nvPr>
        </p:nvSpPr>
        <p:spPr>
          <a:xfrm>
            <a:off x="972463" y="1054101"/>
            <a:ext cx="7653845" cy="3948587"/>
          </a:xfrm>
        </p:spPr>
        <p:txBody>
          <a:bodyPr>
            <a:normAutofit fontScale="85000" lnSpcReduction="20000"/>
          </a:bodyPr>
          <a:lstStyle/>
          <a:p>
            <a:pPr marL="228600" indent="-228600" algn="l">
              <a:spcBef>
                <a:spcPts val="1248"/>
              </a:spcBef>
              <a:buFont typeface="Arial"/>
              <a:buChar char="•"/>
            </a:pPr>
            <a:r>
              <a:rPr lang="en-US" sz="3100" dirty="0">
                <a:solidFill>
                  <a:srgbClr val="FFFFFF"/>
                </a:solidFill>
                <a:latin typeface="Myriad Pro"/>
                <a:cs typeface="Myriad Pro"/>
              </a:rPr>
              <a:t>Global </a:t>
            </a:r>
            <a:r>
              <a:rPr lang="en-US" sz="3100" dirty="0" smtClean="0">
                <a:solidFill>
                  <a:srgbClr val="FFFFFF"/>
                </a:solidFill>
                <a:latin typeface="Myriad Pro"/>
                <a:cs typeface="Myriad Pro"/>
              </a:rPr>
              <a:t>End-to-End </a:t>
            </a:r>
            <a:r>
              <a:rPr lang="en-US" sz="3100" dirty="0">
                <a:solidFill>
                  <a:srgbClr val="FFFFFF"/>
                </a:solidFill>
                <a:latin typeface="Myriad Pro"/>
                <a:cs typeface="Myriad Pro"/>
              </a:rPr>
              <a:t>service provider focused on limited infrastructure locations</a:t>
            </a:r>
          </a:p>
          <a:p>
            <a:pPr marL="228600" indent="-228600" algn="l">
              <a:spcBef>
                <a:spcPts val="1248"/>
              </a:spcBef>
              <a:buFont typeface="Arial"/>
              <a:buChar char="•"/>
            </a:pPr>
            <a:r>
              <a:rPr lang="en-US" sz="3100" dirty="0">
                <a:solidFill>
                  <a:srgbClr val="FFFFFF"/>
                </a:solidFill>
                <a:latin typeface="Myriad Pro"/>
                <a:cs typeface="Myriad Pro"/>
              </a:rPr>
              <a:t>Robust </a:t>
            </a:r>
            <a:r>
              <a:rPr lang="en-US" sz="3100" dirty="0" smtClean="0">
                <a:solidFill>
                  <a:srgbClr val="FFFFFF"/>
                </a:solidFill>
                <a:latin typeface="Myriad Pro"/>
                <a:cs typeface="Myriad Pro"/>
              </a:rPr>
              <a:t>satellite-centric pre-provisioned MPLS </a:t>
            </a:r>
            <a:r>
              <a:rPr lang="en-US" sz="3100" dirty="0">
                <a:solidFill>
                  <a:srgbClr val="FFFFFF"/>
                </a:solidFill>
                <a:latin typeface="Myriad Pro"/>
                <a:cs typeface="Myriad Pro"/>
              </a:rPr>
              <a:t>Network includes over 30 teleports and </a:t>
            </a:r>
            <a:r>
              <a:rPr lang="en-US" sz="3100" dirty="0" smtClean="0">
                <a:solidFill>
                  <a:srgbClr val="FFFFFF"/>
                </a:solidFill>
                <a:latin typeface="Myriad Pro"/>
                <a:cs typeface="Myriad Pro"/>
              </a:rPr>
              <a:t>220 </a:t>
            </a:r>
            <a:r>
              <a:rPr lang="en-US" sz="3100" dirty="0">
                <a:solidFill>
                  <a:srgbClr val="FFFFFF"/>
                </a:solidFill>
                <a:latin typeface="Myriad Pro"/>
                <a:cs typeface="Myriad Pro"/>
              </a:rPr>
              <a:t>Points of Presence (</a:t>
            </a:r>
            <a:r>
              <a:rPr lang="en-US" sz="3100" dirty="0" err="1" smtClean="0">
                <a:solidFill>
                  <a:srgbClr val="FFFFFF"/>
                </a:solidFill>
                <a:latin typeface="Myriad Pro"/>
                <a:cs typeface="Myriad Pro"/>
              </a:rPr>
              <a:t>PoPs</a:t>
            </a:r>
            <a:r>
              <a:rPr lang="en-US" sz="3100" dirty="0" smtClean="0">
                <a:solidFill>
                  <a:srgbClr val="FFFFFF"/>
                </a:solidFill>
                <a:latin typeface="Myriad Pro"/>
                <a:cs typeface="Myriad Pro"/>
              </a:rPr>
              <a:t>) </a:t>
            </a:r>
            <a:r>
              <a:rPr lang="en-US" sz="3100" dirty="0">
                <a:solidFill>
                  <a:srgbClr val="FFFFFF"/>
                </a:solidFill>
                <a:latin typeface="Myriad Pro"/>
                <a:cs typeface="Myriad Pro"/>
              </a:rPr>
              <a:t>supporting Any Transport over MPLS (</a:t>
            </a:r>
            <a:r>
              <a:rPr lang="en-US" sz="3100" dirty="0" err="1">
                <a:solidFill>
                  <a:srgbClr val="FFFFFF"/>
                </a:solidFill>
                <a:latin typeface="Myriad Pro"/>
                <a:cs typeface="Myriad Pro"/>
              </a:rPr>
              <a:t>AToM</a:t>
            </a:r>
            <a:r>
              <a:rPr lang="en-US" sz="3100" dirty="0">
                <a:solidFill>
                  <a:srgbClr val="FFFFFF"/>
                </a:solidFill>
                <a:latin typeface="Myriad Pro"/>
                <a:cs typeface="Myriad Pro"/>
              </a:rPr>
              <a:t>)</a:t>
            </a:r>
          </a:p>
          <a:p>
            <a:pPr marL="228600" indent="-228600" algn="l">
              <a:spcBef>
                <a:spcPts val="1248"/>
              </a:spcBef>
              <a:buFont typeface="Arial"/>
              <a:buChar char="•"/>
            </a:pPr>
            <a:r>
              <a:rPr lang="en-US" sz="3100" dirty="0">
                <a:solidFill>
                  <a:srgbClr val="FFFFFF"/>
                </a:solidFill>
                <a:latin typeface="Myriad Pro"/>
                <a:cs typeface="Myriad Pro"/>
              </a:rPr>
              <a:t>Our diverse and redundant MPLS </a:t>
            </a:r>
            <a:r>
              <a:rPr lang="en-US" sz="3100" dirty="0" smtClean="0">
                <a:solidFill>
                  <a:srgbClr val="FFFFFF"/>
                </a:solidFill>
                <a:latin typeface="Myriad Pro"/>
                <a:cs typeface="Myriad Pro"/>
              </a:rPr>
              <a:t>Network </a:t>
            </a:r>
            <a:r>
              <a:rPr lang="en-US" sz="3100" dirty="0">
                <a:solidFill>
                  <a:srgbClr val="FFFFFF"/>
                </a:solidFill>
                <a:latin typeface="Myriad Pro"/>
                <a:cs typeface="Myriad Pro"/>
              </a:rPr>
              <a:t>is designed using major international </a:t>
            </a:r>
            <a:r>
              <a:rPr lang="en-US" sz="3100" dirty="0" smtClean="0">
                <a:solidFill>
                  <a:srgbClr val="FFFFFF"/>
                </a:solidFill>
                <a:latin typeface="Myriad Pro"/>
                <a:cs typeface="Myriad Pro"/>
              </a:rPr>
              <a:t>partners</a:t>
            </a:r>
            <a:endParaRPr lang="en-US" sz="3100" dirty="0">
              <a:solidFill>
                <a:srgbClr val="FFFFFF"/>
              </a:solidFill>
              <a:latin typeface="Myriad Pro"/>
              <a:cs typeface="Myriad Pro"/>
            </a:endParaRPr>
          </a:p>
          <a:p>
            <a:pPr marL="228600" indent="-228600" algn="l">
              <a:spcBef>
                <a:spcPts val="1248"/>
              </a:spcBef>
              <a:buFont typeface="Arial"/>
              <a:buChar char="•"/>
            </a:pPr>
            <a:r>
              <a:rPr lang="en-US" sz="3100" dirty="0">
                <a:solidFill>
                  <a:srgbClr val="FFFFFF"/>
                </a:solidFill>
                <a:latin typeface="Myriad Pro"/>
                <a:cs typeface="Myriad Pro"/>
              </a:rPr>
              <a:t>Full </a:t>
            </a:r>
            <a:r>
              <a:rPr lang="en-US" sz="3100" dirty="0" smtClean="0">
                <a:solidFill>
                  <a:srgbClr val="FFFFFF"/>
                </a:solidFill>
                <a:latin typeface="Myriad Pro"/>
                <a:cs typeface="Myriad Pro"/>
              </a:rPr>
              <a:t>End</a:t>
            </a:r>
            <a:r>
              <a:rPr lang="en-US" sz="3100" dirty="0">
                <a:solidFill>
                  <a:srgbClr val="FFFFFF"/>
                </a:solidFill>
                <a:latin typeface="Myriad Pro"/>
                <a:cs typeface="Myriad Pro"/>
              </a:rPr>
              <a:t>-to</a:t>
            </a:r>
            <a:r>
              <a:rPr lang="en-US" sz="3100" dirty="0" smtClean="0">
                <a:solidFill>
                  <a:srgbClr val="FFFFFF"/>
                </a:solidFill>
                <a:latin typeface="Myriad Pro"/>
                <a:cs typeface="Myriad Pro"/>
              </a:rPr>
              <a:t>-End </a:t>
            </a:r>
            <a:r>
              <a:rPr lang="en-US" sz="3100" dirty="0">
                <a:solidFill>
                  <a:srgbClr val="FFFFFF"/>
                </a:solidFill>
                <a:latin typeface="Myriad Pro"/>
                <a:cs typeface="Myriad Pro"/>
              </a:rPr>
              <a:t>services to include terrestrial, teleport, space segment and 24/7 NOC services</a:t>
            </a:r>
          </a:p>
          <a:p>
            <a:pPr algn="l"/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56876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S_teleport_5_7_14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02260"/>
            <a:ext cx="8229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3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S_map_PoP__5_7_14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" y="363220"/>
            <a:ext cx="8229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4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4601140" y="961714"/>
            <a:ext cx="4377268" cy="3194240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65592" y="995848"/>
            <a:ext cx="4269956" cy="3160106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6820" y="934757"/>
            <a:ext cx="2767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Myriad Pro"/>
                <a:cs typeface="Myriad Pro"/>
              </a:rPr>
              <a:t>Online</a:t>
            </a:r>
            <a:endParaRPr lang="en-US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5881" y="38100"/>
            <a:ext cx="6515100" cy="64664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FFFF"/>
                </a:solidFill>
                <a:latin typeface="Myriad Pro"/>
                <a:cs typeface="Myriad Pro"/>
              </a:rPr>
              <a:t>Active Teleports &amp; Data Centers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3681" y="931551"/>
            <a:ext cx="2632186" cy="34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Myriad Pro"/>
                <a:cs typeface="Myriad Pro"/>
              </a:rPr>
              <a:t>On Net</a:t>
            </a:r>
            <a:endParaRPr lang="en-US" sz="1600" b="1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27" name="Picture 26" descr="redmark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80" y="2826109"/>
            <a:ext cx="261747" cy="329128"/>
          </a:xfrm>
          <a:prstGeom prst="rect">
            <a:avLst/>
          </a:prstGeom>
        </p:spPr>
      </p:pic>
      <p:pic>
        <p:nvPicPr>
          <p:cNvPr id="28" name="Picture 27" descr="redmark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80" y="3118822"/>
            <a:ext cx="261747" cy="329128"/>
          </a:xfrm>
          <a:prstGeom prst="rect">
            <a:avLst/>
          </a:prstGeom>
        </p:spPr>
      </p:pic>
      <p:pic>
        <p:nvPicPr>
          <p:cNvPr id="29" name="Picture 28" descr="redmark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80" y="2553003"/>
            <a:ext cx="261747" cy="329128"/>
          </a:xfrm>
          <a:prstGeom prst="rect">
            <a:avLst/>
          </a:prstGeom>
        </p:spPr>
      </p:pic>
      <p:pic>
        <p:nvPicPr>
          <p:cNvPr id="30" name="Picture 29" descr="redmark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24" y="1998157"/>
            <a:ext cx="261747" cy="329128"/>
          </a:xfrm>
          <a:prstGeom prst="rect">
            <a:avLst/>
          </a:prstGeom>
        </p:spPr>
      </p:pic>
      <p:pic>
        <p:nvPicPr>
          <p:cNvPr id="31" name="Picture 30" descr="redmark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80" y="1722173"/>
            <a:ext cx="261747" cy="32912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7601605" y="4211634"/>
            <a:ext cx="1427361" cy="791635"/>
            <a:chOff x="7123450" y="3066658"/>
            <a:chExt cx="1427361" cy="791635"/>
          </a:xfrm>
        </p:grpSpPr>
        <p:sp>
          <p:nvSpPr>
            <p:cNvPr id="2" name="Rectangle 1"/>
            <p:cNvSpPr/>
            <p:nvPr/>
          </p:nvSpPr>
          <p:spPr>
            <a:xfrm>
              <a:off x="7123450" y="3066658"/>
              <a:ext cx="1427361" cy="79163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redmarker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182" y="3280810"/>
              <a:ext cx="322483" cy="405499"/>
            </a:xfrm>
            <a:prstGeom prst="rect">
              <a:avLst/>
            </a:prstGeom>
          </p:spPr>
        </p:pic>
        <p:pic>
          <p:nvPicPr>
            <p:cNvPr id="39" name="Picture 38" descr="BlueMarker-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0" t="20766" r="26277" b="11153"/>
            <a:stretch/>
          </p:blipFill>
          <p:spPr>
            <a:xfrm>
              <a:off x="7162050" y="3574473"/>
              <a:ext cx="261748" cy="28382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408330" y="3337813"/>
              <a:ext cx="11001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2"/>
                  </a:solidFill>
                  <a:latin typeface="Arial Rounded MT Bold"/>
                  <a:cs typeface="Arial Rounded MT Bold"/>
                </a:rPr>
                <a:t>Teleport</a:t>
              </a:r>
              <a:endParaRPr lang="en-US" sz="1000" dirty="0">
                <a:solidFill>
                  <a:schemeClr val="bg2"/>
                </a:solidFill>
                <a:latin typeface="Arial Rounded MT Bold"/>
                <a:cs typeface="Arial Rounded MT Bold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408330" y="3574473"/>
              <a:ext cx="11001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2"/>
                  </a:solidFill>
                  <a:latin typeface="Arial Rounded MT Bold"/>
                  <a:cs typeface="Arial Rounded MT Bold"/>
                </a:rPr>
                <a:t>Data Center</a:t>
              </a:r>
              <a:endParaRPr lang="en-US" sz="1000" dirty="0">
                <a:solidFill>
                  <a:schemeClr val="bg2"/>
                </a:solidFill>
                <a:latin typeface="Arial Rounded MT Bold"/>
                <a:cs typeface="Arial Rounded MT Bold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62050" y="3103849"/>
              <a:ext cx="1100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2"/>
                  </a:solidFill>
                  <a:latin typeface="Arial Rounded MT Bold"/>
                  <a:cs typeface="Arial Rounded MT Bold"/>
                </a:rPr>
                <a:t>Legend</a:t>
              </a:r>
              <a:endParaRPr lang="en-US" sz="1200" dirty="0">
                <a:solidFill>
                  <a:schemeClr val="bg2"/>
                </a:solidFill>
                <a:latin typeface="Arial Rounded MT Bold"/>
                <a:cs typeface="Arial Rounded MT Bold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89819" y="1412171"/>
            <a:ext cx="2048697" cy="2319159"/>
            <a:chOff x="5300369" y="941408"/>
            <a:chExt cx="2048697" cy="2319159"/>
          </a:xfrm>
        </p:grpSpPr>
        <p:sp>
          <p:nvSpPr>
            <p:cNvPr id="5" name="TextBox 4"/>
            <p:cNvSpPr txBox="1"/>
            <p:nvPr/>
          </p:nvSpPr>
          <p:spPr>
            <a:xfrm>
              <a:off x="5502735" y="941408"/>
              <a:ext cx="1846331" cy="231815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>
                <a:lnSpc>
                  <a:spcPts val="2180"/>
                </a:lnSpc>
              </a:pPr>
              <a:r>
                <a:rPr lang="en-US" sz="140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Denver, USA</a:t>
              </a:r>
            </a:p>
            <a:p>
              <a:pPr>
                <a:lnSpc>
                  <a:spcPts val="2180"/>
                </a:lnSpc>
              </a:pPr>
              <a:r>
                <a:rPr lang="en-US" sz="140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Atlanta, USA</a:t>
              </a:r>
            </a:p>
            <a:p>
              <a:pPr>
                <a:lnSpc>
                  <a:spcPts val="2180"/>
                </a:lnSpc>
              </a:pPr>
              <a:r>
                <a:rPr lang="en-US" sz="140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Hauppauge, USA</a:t>
              </a:r>
            </a:p>
            <a:p>
              <a:pPr>
                <a:lnSpc>
                  <a:spcPts val="2180"/>
                </a:lnSpc>
              </a:pPr>
              <a:r>
                <a:rPr lang="en-US" sz="140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Caracas, VEN</a:t>
              </a:r>
            </a:p>
            <a:p>
              <a:pPr>
                <a:lnSpc>
                  <a:spcPts val="2180"/>
                </a:lnSpc>
              </a:pPr>
              <a:r>
                <a:rPr lang="en-US" sz="1400" dirty="0" err="1" smtClean="0">
                  <a:solidFill>
                    <a:srgbClr val="FFFFFF"/>
                  </a:solidFill>
                  <a:latin typeface="Myriad Pro"/>
                  <a:cs typeface="Myriad Pro"/>
                </a:rPr>
                <a:t>Subachoque</a:t>
              </a:r>
              <a:r>
                <a:rPr lang="en-US" sz="140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, COL</a:t>
              </a:r>
            </a:p>
            <a:p>
              <a:pPr>
                <a:lnSpc>
                  <a:spcPts val="2180"/>
                </a:lnSpc>
              </a:pPr>
              <a:r>
                <a:rPr lang="en-US" sz="140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Bogotá, COL</a:t>
              </a:r>
            </a:p>
            <a:p>
              <a:pPr>
                <a:lnSpc>
                  <a:spcPts val="2180"/>
                </a:lnSpc>
              </a:pPr>
              <a:r>
                <a:rPr lang="en-US" sz="140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Quito, ECU</a:t>
              </a:r>
            </a:p>
            <a:p>
              <a:pPr>
                <a:lnSpc>
                  <a:spcPts val="2180"/>
                </a:lnSpc>
              </a:pPr>
              <a:r>
                <a:rPr lang="en-US" sz="140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Rio de Janeiro, BRA</a:t>
              </a:r>
            </a:p>
          </p:txBody>
        </p:sp>
        <p:pic>
          <p:nvPicPr>
            <p:cNvPr id="21" name="Picture 20" descr="redmarker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369" y="1571912"/>
              <a:ext cx="261747" cy="329128"/>
            </a:xfrm>
            <a:prstGeom prst="rect">
              <a:avLst/>
            </a:prstGeom>
          </p:spPr>
        </p:pic>
        <p:pic>
          <p:nvPicPr>
            <p:cNvPr id="22" name="Picture 21" descr="redmarker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369" y="1856979"/>
              <a:ext cx="261747" cy="329128"/>
            </a:xfrm>
            <a:prstGeom prst="rect">
              <a:avLst/>
            </a:prstGeom>
          </p:spPr>
        </p:pic>
        <p:pic>
          <p:nvPicPr>
            <p:cNvPr id="23" name="Picture 22" descr="redmarker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369" y="2105138"/>
              <a:ext cx="261747" cy="329128"/>
            </a:xfrm>
            <a:prstGeom prst="rect">
              <a:avLst/>
            </a:prstGeom>
          </p:spPr>
        </p:pic>
        <p:pic>
          <p:nvPicPr>
            <p:cNvPr id="24" name="Picture 23" descr="redmarker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369" y="2347433"/>
              <a:ext cx="261747" cy="329128"/>
            </a:xfrm>
            <a:prstGeom prst="rect">
              <a:avLst/>
            </a:prstGeom>
          </p:spPr>
        </p:pic>
        <p:pic>
          <p:nvPicPr>
            <p:cNvPr id="25" name="Picture 24" descr="redmarker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369" y="2655613"/>
              <a:ext cx="261747" cy="329128"/>
            </a:xfrm>
            <a:prstGeom prst="rect">
              <a:avLst/>
            </a:prstGeom>
          </p:spPr>
        </p:pic>
        <p:pic>
          <p:nvPicPr>
            <p:cNvPr id="26" name="Picture 25" descr="redmarker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369" y="2931439"/>
              <a:ext cx="261747" cy="329128"/>
            </a:xfrm>
            <a:prstGeom prst="rect">
              <a:avLst/>
            </a:prstGeom>
          </p:spPr>
        </p:pic>
        <p:pic>
          <p:nvPicPr>
            <p:cNvPr id="49" name="Picture 48" descr="redmarker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369" y="1005641"/>
              <a:ext cx="261747" cy="329128"/>
            </a:xfrm>
            <a:prstGeom prst="rect">
              <a:avLst/>
            </a:prstGeom>
          </p:spPr>
        </p:pic>
        <p:pic>
          <p:nvPicPr>
            <p:cNvPr id="50" name="Picture 49" descr="redmarker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445" y="1281625"/>
              <a:ext cx="261747" cy="329128"/>
            </a:xfrm>
            <a:prstGeom prst="rect">
              <a:avLst/>
            </a:prstGeom>
          </p:spPr>
        </p:pic>
      </p:grpSp>
      <p:pic>
        <p:nvPicPr>
          <p:cNvPr id="32" name="Picture 31" descr="BlueMarker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97" y="1613191"/>
            <a:ext cx="616636" cy="416882"/>
          </a:xfrm>
          <a:prstGeom prst="rect">
            <a:avLst/>
          </a:prstGeom>
        </p:spPr>
      </p:pic>
      <p:pic>
        <p:nvPicPr>
          <p:cNvPr id="34" name="Picture 33" descr="BlueMarker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97" y="1355175"/>
            <a:ext cx="616636" cy="416882"/>
          </a:xfrm>
          <a:prstGeom prst="rect">
            <a:avLst/>
          </a:prstGeom>
        </p:spPr>
      </p:pic>
      <p:pic>
        <p:nvPicPr>
          <p:cNvPr id="7" name="Picture 6" descr="redmark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1" y="1444572"/>
            <a:ext cx="261747" cy="329128"/>
          </a:xfrm>
          <a:prstGeom prst="rect">
            <a:avLst/>
          </a:prstGeom>
        </p:spPr>
      </p:pic>
      <p:pic>
        <p:nvPicPr>
          <p:cNvPr id="8" name="Picture 7" descr="redmark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1" y="1720556"/>
            <a:ext cx="261747" cy="329128"/>
          </a:xfrm>
          <a:prstGeom prst="rect">
            <a:avLst/>
          </a:prstGeom>
        </p:spPr>
      </p:pic>
      <p:pic>
        <p:nvPicPr>
          <p:cNvPr id="9" name="Picture 8" descr="redmark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1" y="1996540"/>
            <a:ext cx="261747" cy="329128"/>
          </a:xfrm>
          <a:prstGeom prst="rect">
            <a:avLst/>
          </a:prstGeom>
        </p:spPr>
      </p:pic>
      <p:pic>
        <p:nvPicPr>
          <p:cNvPr id="10" name="Picture 9" descr="redmark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1" y="2272524"/>
            <a:ext cx="261747" cy="329128"/>
          </a:xfrm>
          <a:prstGeom prst="rect">
            <a:avLst/>
          </a:prstGeom>
        </p:spPr>
      </p:pic>
      <p:pic>
        <p:nvPicPr>
          <p:cNvPr id="11" name="Picture 10" descr="redmark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1" y="2548508"/>
            <a:ext cx="261747" cy="329128"/>
          </a:xfrm>
          <a:prstGeom prst="rect">
            <a:avLst/>
          </a:prstGeom>
        </p:spPr>
      </p:pic>
      <p:pic>
        <p:nvPicPr>
          <p:cNvPr id="12" name="Picture 11" descr="redmark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1" y="2824492"/>
            <a:ext cx="261747" cy="3291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9037" y="1389430"/>
            <a:ext cx="2011331" cy="259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80"/>
              </a:lnSpc>
            </a:pP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Kapolei</a:t>
            </a:r>
            <a:r>
              <a:rPr lang="en-US" sz="1400" dirty="0">
                <a:solidFill>
                  <a:srgbClr val="FFFFFF"/>
                </a:solidFill>
                <a:latin typeface="Myriad Pro"/>
                <a:cs typeface="Myriad Pro"/>
              </a:rPr>
              <a:t>, </a:t>
            </a: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USA</a:t>
            </a:r>
          </a:p>
          <a:p>
            <a:pPr>
              <a:lnSpc>
                <a:spcPts val="2180"/>
              </a:lnSpc>
            </a:pPr>
            <a:r>
              <a:rPr lang="en-US" sz="1400" dirty="0">
                <a:solidFill>
                  <a:srgbClr val="FFFFFF"/>
                </a:solidFill>
                <a:latin typeface="Myriad Pro"/>
                <a:cs typeface="Myriad Pro"/>
              </a:rPr>
              <a:t>Haleiwa, USA</a:t>
            </a:r>
          </a:p>
          <a:p>
            <a:pPr>
              <a:lnSpc>
                <a:spcPts val="2180"/>
              </a:lnSpc>
            </a:pP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Steele </a:t>
            </a:r>
            <a:r>
              <a:rPr lang="en-US" sz="1400" dirty="0">
                <a:solidFill>
                  <a:srgbClr val="FFFFFF"/>
                </a:solidFill>
                <a:latin typeface="Myriad Pro"/>
                <a:cs typeface="Myriad Pro"/>
              </a:rPr>
              <a:t>Valley, USA</a:t>
            </a:r>
          </a:p>
          <a:p>
            <a:pPr>
              <a:lnSpc>
                <a:spcPts val="2180"/>
              </a:lnSpc>
            </a:pPr>
            <a:r>
              <a:rPr lang="en-US" sz="1400" dirty="0">
                <a:solidFill>
                  <a:srgbClr val="FFFFFF"/>
                </a:solidFill>
                <a:latin typeface="Myriad Pro"/>
                <a:cs typeface="Myriad Pro"/>
              </a:rPr>
              <a:t>Brewster, USA</a:t>
            </a:r>
          </a:p>
          <a:p>
            <a:pPr>
              <a:lnSpc>
                <a:spcPts val="2180"/>
              </a:lnSpc>
            </a:pPr>
            <a:r>
              <a:rPr lang="en-US" sz="1400" dirty="0">
                <a:solidFill>
                  <a:srgbClr val="FFFFFF"/>
                </a:solidFill>
                <a:latin typeface="Myriad Pro"/>
                <a:cs typeface="Myriad Pro"/>
              </a:rPr>
              <a:t>Holmdel, USA</a:t>
            </a:r>
          </a:p>
          <a:p>
            <a:pPr>
              <a:lnSpc>
                <a:spcPts val="2180"/>
              </a:lnSpc>
            </a:pPr>
            <a:r>
              <a:rPr lang="en-US" sz="1400" dirty="0">
                <a:solidFill>
                  <a:srgbClr val="FFFFFF"/>
                </a:solidFill>
                <a:latin typeface="Myriad Pro"/>
                <a:cs typeface="Myriad Pro"/>
              </a:rPr>
              <a:t>Manassas, USA</a:t>
            </a:r>
          </a:p>
          <a:p>
            <a:pPr>
              <a:lnSpc>
                <a:spcPts val="2180"/>
              </a:lnSpc>
            </a:pPr>
            <a:r>
              <a:rPr lang="en-US" sz="1400" dirty="0" err="1">
                <a:solidFill>
                  <a:srgbClr val="FFFFFF"/>
                </a:solidFill>
                <a:latin typeface="Myriad Pro"/>
                <a:cs typeface="Myriad Pro"/>
              </a:rPr>
              <a:t>Gerrards</a:t>
            </a:r>
            <a:r>
              <a:rPr lang="en-US" sz="1400" dirty="0">
                <a:solidFill>
                  <a:srgbClr val="FFFFFF"/>
                </a:solidFill>
                <a:latin typeface="Myriad Pro"/>
                <a:cs typeface="Myriad Pro"/>
              </a:rPr>
              <a:t> Cross, GBR </a:t>
            </a:r>
          </a:p>
          <a:p>
            <a:pPr>
              <a:lnSpc>
                <a:spcPts val="2180"/>
              </a:lnSpc>
            </a:pPr>
            <a:r>
              <a:rPr lang="en-US" sz="1400" dirty="0" err="1">
                <a:solidFill>
                  <a:srgbClr val="FFFFFF"/>
                </a:solidFill>
                <a:latin typeface="Myriad Pro"/>
                <a:cs typeface="Myriad Pro"/>
              </a:rPr>
              <a:t>Biddinghuizen</a:t>
            </a:r>
            <a:r>
              <a:rPr lang="en-US" sz="1400" dirty="0">
                <a:solidFill>
                  <a:srgbClr val="FFFFFF"/>
                </a:solidFill>
                <a:latin typeface="Myriad Pro"/>
                <a:cs typeface="Myriad Pro"/>
              </a:rPr>
              <a:t>, NLD</a:t>
            </a:r>
          </a:p>
          <a:p>
            <a:pPr>
              <a:lnSpc>
                <a:spcPts val="2180"/>
              </a:lnSpc>
            </a:pPr>
            <a:endParaRPr lang="en-US" sz="1400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15" name="Picture 14" descr="redmark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1" y="3100476"/>
            <a:ext cx="261747" cy="329128"/>
          </a:xfrm>
          <a:prstGeom prst="rect">
            <a:avLst/>
          </a:prstGeom>
        </p:spPr>
      </p:pic>
      <p:pic>
        <p:nvPicPr>
          <p:cNvPr id="16" name="Picture 15" descr="redmark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1" y="3376460"/>
            <a:ext cx="261747" cy="329128"/>
          </a:xfrm>
          <a:prstGeom prst="rect">
            <a:avLst/>
          </a:prstGeom>
        </p:spPr>
      </p:pic>
      <p:pic>
        <p:nvPicPr>
          <p:cNvPr id="17" name="Picture 16" descr="redmark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54" y="3640957"/>
            <a:ext cx="261747" cy="329128"/>
          </a:xfrm>
          <a:prstGeom prst="rect">
            <a:avLst/>
          </a:prstGeom>
        </p:spPr>
      </p:pic>
      <p:pic>
        <p:nvPicPr>
          <p:cNvPr id="18" name="Picture 17" descr="redmark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54" y="2256228"/>
            <a:ext cx="261747" cy="329128"/>
          </a:xfrm>
          <a:prstGeom prst="rect">
            <a:avLst/>
          </a:prstGeom>
        </p:spPr>
      </p:pic>
      <p:pic>
        <p:nvPicPr>
          <p:cNvPr id="19" name="Picture 18" descr="redmark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54" y="2553495"/>
            <a:ext cx="261747" cy="329128"/>
          </a:xfrm>
          <a:prstGeom prst="rect">
            <a:avLst/>
          </a:prstGeom>
        </p:spPr>
      </p:pic>
      <p:pic>
        <p:nvPicPr>
          <p:cNvPr id="20" name="Picture 19" descr="redmark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54" y="2808427"/>
            <a:ext cx="261747" cy="329128"/>
          </a:xfrm>
          <a:prstGeom prst="rect">
            <a:avLst/>
          </a:prstGeom>
        </p:spPr>
      </p:pic>
      <p:pic>
        <p:nvPicPr>
          <p:cNvPr id="35" name="Picture 34" descr="redmark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54" y="3071826"/>
            <a:ext cx="261747" cy="329128"/>
          </a:xfrm>
          <a:prstGeom prst="rect">
            <a:avLst/>
          </a:prstGeom>
        </p:spPr>
      </p:pic>
      <p:pic>
        <p:nvPicPr>
          <p:cNvPr id="37" name="Picture 36" descr="redmark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54" y="3360626"/>
            <a:ext cx="261747" cy="32912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66635" y="1389430"/>
            <a:ext cx="2011331" cy="287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80"/>
              </a:lnSpc>
            </a:pPr>
            <a:r>
              <a:rPr lang="en-US" sz="1400" dirty="0">
                <a:solidFill>
                  <a:srgbClr val="FFFFFF"/>
                </a:solidFill>
                <a:latin typeface="Myriad Pro"/>
                <a:cs typeface="Myriad Pro"/>
              </a:rPr>
              <a:t>Ashburn, USA</a:t>
            </a:r>
          </a:p>
          <a:p>
            <a:pPr>
              <a:lnSpc>
                <a:spcPts val="2180"/>
              </a:lnSpc>
            </a:pP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Chicago</a:t>
            </a:r>
            <a:r>
              <a:rPr lang="en-US" sz="1400" dirty="0">
                <a:solidFill>
                  <a:srgbClr val="FFFFFF"/>
                </a:solidFill>
                <a:latin typeface="Myriad Pro"/>
                <a:cs typeface="Myriad Pro"/>
              </a:rPr>
              <a:t>, USA</a:t>
            </a:r>
          </a:p>
          <a:p>
            <a:pPr>
              <a:lnSpc>
                <a:spcPts val="2180"/>
              </a:lnSpc>
            </a:pP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London, GBR</a:t>
            </a:r>
          </a:p>
          <a:p>
            <a:pPr>
              <a:lnSpc>
                <a:spcPts val="218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Myriad Pro"/>
                <a:cs typeface="Myriad Pro"/>
              </a:rPr>
              <a:t>Backnang</a:t>
            </a:r>
            <a:r>
              <a:rPr lang="en-US" sz="1400" dirty="0">
                <a:solidFill>
                  <a:srgbClr val="FFFFFF"/>
                </a:solidFill>
                <a:latin typeface="Myriad Pro"/>
                <a:cs typeface="Myriad Pro"/>
              </a:rPr>
              <a:t>, DEU</a:t>
            </a:r>
          </a:p>
          <a:p>
            <a:pPr>
              <a:lnSpc>
                <a:spcPts val="2180"/>
              </a:lnSpc>
            </a:pPr>
            <a:r>
              <a:rPr lang="en-US" sz="1400" dirty="0" err="1">
                <a:solidFill>
                  <a:srgbClr val="FFFFFF"/>
                </a:solidFill>
                <a:latin typeface="Myriad Pro"/>
                <a:cs typeface="Myriad Pro"/>
              </a:rPr>
              <a:t>Emek</a:t>
            </a:r>
            <a:r>
              <a:rPr lang="en-US" sz="140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Myriad Pro"/>
                <a:cs typeface="Myriad Pro"/>
              </a:rPr>
              <a:t>Ha’Ela</a:t>
            </a:r>
            <a:r>
              <a:rPr lang="en-US" sz="1400" dirty="0">
                <a:solidFill>
                  <a:srgbClr val="FFFFFF"/>
                </a:solidFill>
                <a:latin typeface="Myriad Pro"/>
                <a:cs typeface="Myriad Pro"/>
              </a:rPr>
              <a:t>, ISR </a:t>
            </a:r>
          </a:p>
          <a:p>
            <a:pPr>
              <a:lnSpc>
                <a:spcPts val="2180"/>
              </a:lnSpc>
            </a:pPr>
            <a:r>
              <a:rPr lang="en-US" sz="1400" dirty="0" err="1">
                <a:solidFill>
                  <a:srgbClr val="FFFFFF"/>
                </a:solidFill>
                <a:latin typeface="Myriad Pro"/>
                <a:cs typeface="Myriad Pro"/>
              </a:rPr>
              <a:t>Kumsan</a:t>
            </a:r>
            <a:r>
              <a:rPr lang="en-US" sz="1400" dirty="0">
                <a:solidFill>
                  <a:srgbClr val="FFFFFF"/>
                </a:solidFill>
                <a:latin typeface="Myriad Pro"/>
                <a:cs typeface="Myriad Pro"/>
              </a:rPr>
              <a:t>, KOR</a:t>
            </a:r>
          </a:p>
          <a:p>
            <a:pPr>
              <a:lnSpc>
                <a:spcPts val="2180"/>
              </a:lnSpc>
            </a:pPr>
            <a:r>
              <a:rPr lang="en-US" sz="1400" dirty="0">
                <a:solidFill>
                  <a:srgbClr val="FFFFFF"/>
                </a:solidFill>
                <a:latin typeface="Myriad Pro"/>
                <a:cs typeface="Myriad Pro"/>
              </a:rPr>
              <a:t>Perth, AUS</a:t>
            </a:r>
          </a:p>
          <a:p>
            <a:pPr>
              <a:lnSpc>
                <a:spcPts val="2180"/>
              </a:lnSpc>
            </a:pPr>
            <a:r>
              <a:rPr lang="en-US" sz="1400" dirty="0">
                <a:solidFill>
                  <a:srgbClr val="FFFFFF"/>
                </a:solidFill>
                <a:latin typeface="Myriad Pro"/>
                <a:cs typeface="Myriad Pro"/>
              </a:rPr>
              <a:t>Adelaide, AUS</a:t>
            </a:r>
          </a:p>
          <a:p>
            <a:pPr>
              <a:lnSpc>
                <a:spcPts val="2180"/>
              </a:lnSpc>
            </a:pPr>
            <a:r>
              <a:rPr lang="en-US" sz="1400" dirty="0" err="1">
                <a:solidFill>
                  <a:srgbClr val="FFFFFF"/>
                </a:solidFill>
                <a:latin typeface="Myriad Pro"/>
                <a:cs typeface="Myriad Pro"/>
              </a:rPr>
              <a:t>Fucino</a:t>
            </a:r>
            <a:r>
              <a:rPr lang="en-US" sz="1400" dirty="0">
                <a:solidFill>
                  <a:srgbClr val="FFFFFF"/>
                </a:solidFill>
                <a:latin typeface="Myriad Pro"/>
                <a:cs typeface="Myriad Pro"/>
              </a:rPr>
              <a:t>, ITA</a:t>
            </a:r>
          </a:p>
          <a:p>
            <a:pPr>
              <a:lnSpc>
                <a:spcPts val="2180"/>
              </a:lnSpc>
            </a:pPr>
            <a:endParaRPr lang="en-US" sz="1400" dirty="0" smtClean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55" name="Picture 54" descr="redmark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80" y="1476712"/>
            <a:ext cx="261747" cy="329128"/>
          </a:xfrm>
          <a:prstGeom prst="rect">
            <a:avLst/>
          </a:prstGeom>
        </p:spPr>
      </p:pic>
      <p:pic>
        <p:nvPicPr>
          <p:cNvPr id="56" name="Picture 55" descr="redmark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80" y="2246773"/>
            <a:ext cx="261747" cy="329128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7187598" y="1412672"/>
            <a:ext cx="1846331" cy="25977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ts val="2180"/>
              </a:lnSpc>
            </a:pP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Buenos Aires, ARG</a:t>
            </a:r>
          </a:p>
          <a:p>
            <a:pPr>
              <a:lnSpc>
                <a:spcPts val="2180"/>
              </a:lnSpc>
            </a:pP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Johannesburg, ZAF</a:t>
            </a:r>
          </a:p>
          <a:p>
            <a:pPr>
              <a:lnSpc>
                <a:spcPts val="2180"/>
              </a:lnSpc>
            </a:pP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Sicily,  ITA</a:t>
            </a:r>
          </a:p>
          <a:p>
            <a:pPr>
              <a:lnSpc>
                <a:spcPts val="2180"/>
              </a:lnSpc>
            </a:pP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Crawley Court, GBR</a:t>
            </a:r>
          </a:p>
          <a:p>
            <a:pPr>
              <a:lnSpc>
                <a:spcPts val="2180"/>
              </a:lnSpc>
            </a:pP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Bedford, GBR</a:t>
            </a:r>
          </a:p>
          <a:p>
            <a:pPr>
              <a:lnSpc>
                <a:spcPts val="218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Myriad Pro"/>
                <a:cs typeface="Myriad Pro"/>
              </a:rPr>
              <a:t>Martlesham</a:t>
            </a: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, GBR</a:t>
            </a:r>
          </a:p>
          <a:p>
            <a:pPr>
              <a:lnSpc>
                <a:spcPts val="2180"/>
              </a:lnSpc>
            </a:pP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Rugby, GBR</a:t>
            </a:r>
          </a:p>
          <a:p>
            <a:pPr>
              <a:lnSpc>
                <a:spcPts val="2180"/>
              </a:lnSpc>
            </a:pP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Santander, ESP</a:t>
            </a:r>
          </a:p>
          <a:p>
            <a:pPr>
              <a:lnSpc>
                <a:spcPts val="218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Myriad Pro"/>
                <a:cs typeface="Myriad Pro"/>
              </a:rPr>
              <a:t>Leuk</a:t>
            </a: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, CHE</a:t>
            </a:r>
          </a:p>
        </p:txBody>
      </p:sp>
      <p:pic>
        <p:nvPicPr>
          <p:cNvPr id="62" name="Picture 61" descr="redmark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80" y="3401700"/>
            <a:ext cx="261747" cy="329128"/>
          </a:xfrm>
          <a:prstGeom prst="rect">
            <a:avLst/>
          </a:prstGeom>
        </p:spPr>
      </p:pic>
      <p:pic>
        <p:nvPicPr>
          <p:cNvPr id="63" name="Picture 62" descr="BlueMarker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97" y="1888141"/>
            <a:ext cx="616636" cy="416882"/>
          </a:xfrm>
          <a:prstGeom prst="rect">
            <a:avLst/>
          </a:prstGeom>
        </p:spPr>
      </p:pic>
      <p:pic>
        <p:nvPicPr>
          <p:cNvPr id="52" name="Picture 51" descr="redmark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960" y="3667490"/>
            <a:ext cx="261747" cy="3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Myriad Pro"/>
                <a:cs typeface="Myriad Pro"/>
              </a:rPr>
              <a:t>Short Term Bandwidth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FFFF"/>
                </a:solidFill>
                <a:latin typeface="Myriad Pro"/>
                <a:cs typeface="Myriad Pro"/>
              </a:rPr>
              <a:t>In-place MPLS network offers a number of satellite bandwidth coverage options without regard to a specific fleet, teleport, or footprint</a:t>
            </a:r>
          </a:p>
          <a:p>
            <a:r>
              <a:rPr lang="en-US" dirty="0">
                <a:solidFill>
                  <a:srgbClr val="FFFFFF"/>
                </a:solidFill>
                <a:latin typeface="Myriad Pro"/>
                <a:cs typeface="Myriad Pro"/>
              </a:rPr>
              <a:t>Pre provisioned </a:t>
            </a:r>
            <a:r>
              <a:rPr lang="en-US" dirty="0" smtClean="0">
                <a:solidFill>
                  <a:srgbClr val="FFFFFF"/>
                </a:solidFill>
                <a:latin typeface="Myriad Pro"/>
                <a:cs typeface="Myriad Pro"/>
              </a:rPr>
              <a:t>Network </a:t>
            </a:r>
            <a:r>
              <a:rPr lang="en-US" dirty="0">
                <a:solidFill>
                  <a:srgbClr val="FFFFFF"/>
                </a:solidFill>
                <a:latin typeface="Myriad Pro"/>
                <a:cs typeface="Myriad Pro"/>
              </a:rPr>
              <a:t>allows for immediate deployment</a:t>
            </a:r>
          </a:p>
          <a:p>
            <a:r>
              <a:rPr lang="en-US" dirty="0">
                <a:solidFill>
                  <a:srgbClr val="FFFFFF"/>
                </a:solidFill>
                <a:latin typeface="Myriad Pro"/>
                <a:cs typeface="Myriad Pro"/>
              </a:rPr>
              <a:t>Satellite Bandwidth confirmed with multiple vendors for Short Term (Occasional Use) availability</a:t>
            </a:r>
          </a:p>
          <a:p>
            <a:r>
              <a:rPr lang="en-US" dirty="0">
                <a:solidFill>
                  <a:srgbClr val="FFFFFF"/>
                </a:solidFill>
                <a:latin typeface="Myriad Pro"/>
                <a:cs typeface="Myriad Pro"/>
              </a:rPr>
              <a:t>For the same $, receive up to 16 times the throughput as streaming BGAN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FFFFFF"/>
                </a:solidFill>
                <a:latin typeface="Myriad Pro"/>
                <a:cs typeface="Myriad Pro"/>
              </a:rPr>
              <a:t>Secure NOC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FF"/>
                </a:solidFill>
                <a:latin typeface="Myraid Pro"/>
                <a:cs typeface="Myraid Pro"/>
              </a:rPr>
              <a:t>Fully redundant 24x7x365 NOC with</a:t>
            </a:r>
            <a:br>
              <a:rPr lang="en-US" dirty="0">
                <a:solidFill>
                  <a:srgbClr val="FFFFFF"/>
                </a:solidFill>
                <a:latin typeface="Myraid Pro"/>
                <a:cs typeface="Myraid Pro"/>
              </a:rPr>
            </a:br>
            <a:r>
              <a:rPr lang="en-US" dirty="0">
                <a:solidFill>
                  <a:srgbClr val="FFFFFF"/>
                </a:solidFill>
                <a:latin typeface="Myraid Pro"/>
                <a:cs typeface="Myraid Pro"/>
              </a:rPr>
              <a:t>automatic failover</a:t>
            </a:r>
          </a:p>
          <a:p>
            <a:r>
              <a:rPr lang="en-US" dirty="0">
                <a:solidFill>
                  <a:srgbClr val="FFFFFF"/>
                </a:solidFill>
                <a:latin typeface="Myraid Pro"/>
                <a:cs typeface="Myraid Pro"/>
              </a:rPr>
              <a:t>Network Management, Incident Response,</a:t>
            </a:r>
            <a:br>
              <a:rPr lang="en-US" dirty="0">
                <a:solidFill>
                  <a:srgbClr val="FFFFFF"/>
                </a:solidFill>
                <a:latin typeface="Myraid Pro"/>
                <a:cs typeface="Myraid Pro"/>
              </a:rPr>
            </a:br>
            <a:r>
              <a:rPr lang="en-US" dirty="0">
                <a:solidFill>
                  <a:srgbClr val="FFFFFF"/>
                </a:solidFill>
                <a:latin typeface="Myraid Pro"/>
                <a:cs typeface="Myraid Pro"/>
              </a:rPr>
              <a:t>Reporting</a:t>
            </a:r>
          </a:p>
          <a:p>
            <a:r>
              <a:rPr lang="en-US" dirty="0">
                <a:solidFill>
                  <a:srgbClr val="FFFFFF"/>
                </a:solidFill>
                <a:latin typeface="Myraid Pro"/>
                <a:cs typeface="Myraid Pro"/>
              </a:rPr>
              <a:t>Experienced Personnel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Myraid Pro"/>
                <a:cs typeface="Myraid Pro"/>
              </a:rPr>
              <a:t>85% have VSAT experience, </a:t>
            </a:r>
            <a:r>
              <a:rPr lang="en-US" dirty="0" err="1">
                <a:solidFill>
                  <a:srgbClr val="FFFFFF"/>
                </a:solidFill>
                <a:latin typeface="Myraid Pro"/>
                <a:cs typeface="Myraid Pro"/>
              </a:rPr>
              <a:t>iDirect</a:t>
            </a:r>
            <a:r>
              <a:rPr lang="en-US" dirty="0">
                <a:solidFill>
                  <a:srgbClr val="FFFFFF"/>
                </a:solidFill>
                <a:latin typeface="Myraid Pro"/>
                <a:cs typeface="Myraid Pro"/>
              </a:rPr>
              <a:t> training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Myraid Pro"/>
                <a:cs typeface="Myraid Pro"/>
              </a:rPr>
              <a:t>100% are Cisco certified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Myraid Pro"/>
                <a:cs typeface="Myraid Pro"/>
              </a:rPr>
              <a:t>70% have </a:t>
            </a:r>
            <a:r>
              <a:rPr lang="en-US" dirty="0" smtClean="0">
                <a:solidFill>
                  <a:srgbClr val="FFFFFF"/>
                </a:solidFill>
                <a:latin typeface="Myraid Pro"/>
                <a:cs typeface="Myraid Pro"/>
              </a:rPr>
              <a:t>clearances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8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180975"/>
            <a:ext cx="8462962" cy="1000125"/>
          </a:xfrm>
        </p:spPr>
        <p:txBody>
          <a:bodyPr/>
          <a:lstStyle/>
          <a:p>
            <a:r>
              <a:rPr lang="en-US" sz="2800" cap="none" dirty="0" smtClean="0">
                <a:solidFill>
                  <a:srgbClr val="FFFFFF"/>
                </a:solidFill>
              </a:rPr>
              <a:t>An O3b Partner</a:t>
            </a:r>
            <a:endParaRPr lang="en-US" sz="2800" cap="none" dirty="0">
              <a:solidFill>
                <a:srgbClr val="FFFFFF"/>
              </a:solidFill>
            </a:endParaRPr>
          </a:p>
        </p:txBody>
      </p: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630239" y="992981"/>
            <a:ext cx="3254375" cy="2705100"/>
            <a:chOff x="5652000" y="1329499"/>
            <a:chExt cx="3312001" cy="36067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52001" y="1793331"/>
              <a:ext cx="3312000" cy="3142879"/>
            </a:xfrm>
            <a:prstGeom prst="roundRect">
              <a:avLst>
                <a:gd name="adj" fmla="val 4111"/>
              </a:avLst>
            </a:prstGeom>
            <a:noFill/>
            <a:ln>
              <a:noFill/>
            </a:ln>
          </p:spPr>
        </p:pic>
        <p:sp>
          <p:nvSpPr>
            <p:cNvPr id="6" name="Text Box 14"/>
            <p:cNvSpPr>
              <a:spLocks noChangeArrowheads="1"/>
            </p:cNvSpPr>
            <p:nvPr/>
          </p:nvSpPr>
          <p:spPr bwMode="auto">
            <a:xfrm>
              <a:off x="5652000" y="1329499"/>
              <a:ext cx="3312000" cy="3606711"/>
            </a:xfrm>
            <a:prstGeom prst="roundRect">
              <a:avLst>
                <a:gd name="adj" fmla="val 4009"/>
              </a:avLst>
            </a:prstGeom>
            <a:noFill/>
            <a:ln w="19050">
              <a:solidFill>
                <a:srgbClr val="E5C0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36000" bIns="36000"/>
            <a:lstStyle/>
            <a:p>
              <a:pPr algn="ctr"/>
              <a:r>
                <a:rPr lang="en-GB" sz="1800" b="1" dirty="0">
                  <a:solidFill>
                    <a:srgbClr val="FFFFFF"/>
                  </a:solidFill>
                  <a:latin typeface="Myriad Pro"/>
                  <a:ea typeface="ＭＳ Ｐゴシック" charset="0"/>
                  <a:cs typeface="Myriad Pro"/>
                </a:rPr>
                <a:t>MEO: 8,062km altitude</a:t>
              </a:r>
            </a:p>
          </p:txBody>
        </p:sp>
      </p:grpSp>
      <p:graphicFrame>
        <p:nvGraphicFramePr>
          <p:cNvPr id="10" name="Content Placeholder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973230"/>
              </p:ext>
            </p:extLst>
          </p:nvPr>
        </p:nvGraphicFramePr>
        <p:xfrm>
          <a:off x="4242696" y="898922"/>
          <a:ext cx="4710805" cy="3558241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272889"/>
                <a:gridCol w="3437916"/>
              </a:tblGrid>
              <a:tr h="6346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800" cap="none" spc="-40" normalizeH="0" baseline="0" noProof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Myriad Pro"/>
                        </a:rPr>
                        <a:t>High</a:t>
                      </a:r>
                      <a:r>
                        <a:rPr kumimoji="0" lang="en-US" sz="1200" b="0" i="0" u="none" strike="noStrike" kern="800" cap="none" spc="-4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Myriad Pro"/>
                        </a:rPr>
                        <a:t> </a:t>
                      </a:r>
                      <a:r>
                        <a:rPr kumimoji="0" lang="en-US" sz="1200" b="1" i="0" u="none" strike="noStrike" kern="800" cap="none" spc="-4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Myriad Pro"/>
                        </a:rPr>
                        <a:t>Bandwidth </a:t>
                      </a:r>
                      <a:endParaRPr kumimoji="0" lang="en-US" sz="1200" b="1" i="0" u="none" strike="noStrike" kern="800" cap="none" spc="-4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yriad Pro"/>
                        <a:ea typeface="+mn-ea"/>
                        <a:cs typeface="Myriad Pro"/>
                      </a:endParaRPr>
                    </a:p>
                  </a:txBody>
                  <a:tcPr marR="0" marT="80992" marB="80992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3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53AD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800" cap="none" spc="-40" normalizeH="0" baseline="0" noProof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Myriad Pro"/>
                        </a:rPr>
                        <a:t>Scalable options from 100 Mbps to 1 Gbps</a:t>
                      </a:r>
                    </a:p>
                  </a:txBody>
                  <a:tcPr marR="0" marT="80992" marB="80992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06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-4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Myriad Pro"/>
                        </a:rPr>
                        <a:t>High Speed </a:t>
                      </a:r>
                    </a:p>
                  </a:txBody>
                  <a:tcPr marR="0" marT="80992" marB="80992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3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53AD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800" cap="none" spc="-40" normalizeH="0" baseline="0" noProof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Myriad Pro"/>
                        </a:rPr>
                        <a:t>432 MHz steerable beams</a:t>
                      </a:r>
                    </a:p>
                    <a:p>
                      <a:pPr marL="177800" marR="0" lvl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53AD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800" cap="none" spc="-40" normalizeH="0" baseline="0" noProof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Myriad Pro"/>
                        </a:rPr>
                        <a:t>6 x faster than 72 MHz Geostationary satellite transponders</a:t>
                      </a:r>
                    </a:p>
                  </a:txBody>
                  <a:tcPr marR="0" marT="80992" marB="80992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3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-4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Myriad Pro"/>
                        </a:rPr>
                        <a:t>Low Latency </a:t>
                      </a:r>
                    </a:p>
                  </a:txBody>
                  <a:tcPr marR="0" marT="80992" marB="80992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3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53AD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800" cap="none" spc="-40" normalizeH="0" baseline="0" noProof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Myriad Pro"/>
                        </a:rPr>
                        <a:t>Roundtrip latency of &lt;150ms enabling:</a:t>
                      </a:r>
                    </a:p>
                  </a:txBody>
                  <a:tcPr marR="0" marT="80992" marB="80992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0144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n-US" sz="1200" spc="-40" baseline="0" dirty="0">
                        <a:solidFill>
                          <a:srgbClr val="FFFFFF"/>
                        </a:solidFill>
                        <a:latin typeface="Myriad Pro"/>
                        <a:cs typeface="Myriad Pro"/>
                      </a:endParaRPr>
                    </a:p>
                  </a:txBody>
                  <a:tcPr marR="0" marT="0" marB="80992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3AD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E53AD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800" cap="none" spc="-40" normalizeH="0" baseline="0" noProof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Myriad Pro"/>
                        </a:rPr>
                        <a:t>Faster Interactivity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E53AD"/>
                        </a:buClr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800" cap="none" spc="-40" normalizeH="0" baseline="0" noProof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Myriad Pro"/>
                        </a:rPr>
                        <a:t>Superior voice quality</a:t>
                      </a:r>
                    </a:p>
                  </a:txBody>
                  <a:tcPr marR="0" marT="0" marB="80992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77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-4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Myriad Pro"/>
                        </a:rPr>
                        <a:t>Low Cost </a:t>
                      </a:r>
                    </a:p>
                  </a:txBody>
                  <a:tcPr marR="0" marT="80992" marB="80992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3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53AD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800" cap="none" spc="-40" normalizeH="0" baseline="0" noProof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Myriad Pro"/>
                        </a:rPr>
                        <a:t>Significantly lower cost than Geostationary</a:t>
                      </a:r>
                    </a:p>
                  </a:txBody>
                  <a:tcPr marR="0" marT="80992" marB="80992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06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-4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Myriad Pro"/>
                        </a:rPr>
                        <a:t>Flexibility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200" b="1" i="0" u="none" strike="noStrike" kern="800" cap="none" spc="-4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yriad Pro"/>
                        <a:ea typeface="+mn-ea"/>
                        <a:cs typeface="Myriad Pro"/>
                      </a:endParaRPr>
                    </a:p>
                  </a:txBody>
                  <a:tcPr marR="0" marT="80992" marB="80992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53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53AD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800" cap="none" spc="-40" normalizeH="0" baseline="0" noProof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Myriad Pro"/>
                        </a:rPr>
                        <a:t>Steerable 700km (450nm) beams can be placed anywhere w/in ±45 degrees of the Equator</a:t>
                      </a:r>
                    </a:p>
                  </a:txBody>
                  <a:tcPr marR="0" marT="80992" marB="80992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E64C-57F8-9B42-BCFC-695F6C155A5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457202" y="42335"/>
            <a:ext cx="8229600" cy="681969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FFFF"/>
                </a:solidFill>
                <a:latin typeface="Myriad Pro"/>
                <a:cs typeface="Myriad Pro"/>
              </a:rPr>
              <a:t>Why SCS Networks</a:t>
            </a:r>
            <a:endParaRPr lang="en-US" sz="4000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746127" y="848518"/>
            <a:ext cx="3051465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Myriad Pro"/>
                <a:cs typeface="Myriad Pro"/>
              </a:rPr>
              <a:t>Feature			</a:t>
            </a:r>
            <a:endParaRPr lang="en-US" sz="24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6" name="Content Placeholder 8"/>
          <p:cNvSpPr>
            <a:spLocks noGrp="1"/>
          </p:cNvSpPr>
          <p:nvPr>
            <p:ph sz="half" idx="4294967295"/>
          </p:nvPr>
        </p:nvSpPr>
        <p:spPr>
          <a:xfrm>
            <a:off x="746127" y="1367367"/>
            <a:ext cx="3457575" cy="34671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77800" indent="-177800"/>
            <a:r>
              <a:rPr lang="en-US" sz="1800" dirty="0" smtClean="0">
                <a:solidFill>
                  <a:srgbClr val="FFFFFF"/>
                </a:solidFill>
                <a:latin typeface="Myriad Pro"/>
                <a:cs typeface="Myriad Pro"/>
              </a:rPr>
              <a:t>Fully Operational MPLS Network</a:t>
            </a:r>
          </a:p>
          <a:p>
            <a:pPr marL="177800" indent="-177800"/>
            <a:endParaRPr lang="en-US" sz="1800" dirty="0">
              <a:solidFill>
                <a:srgbClr val="FFFFFF"/>
              </a:solidFill>
              <a:latin typeface="Myriad Pro"/>
              <a:cs typeface="Myriad Pro"/>
            </a:endParaRPr>
          </a:p>
          <a:p>
            <a:pPr marL="177800" indent="-177800"/>
            <a:r>
              <a:rPr lang="en-US" sz="1800" dirty="0" smtClean="0">
                <a:solidFill>
                  <a:srgbClr val="FFFFFF"/>
                </a:solidFill>
                <a:latin typeface="Myriad Pro"/>
                <a:cs typeface="Myriad Pro"/>
              </a:rPr>
              <a:t>Connected to over 30 teleports</a:t>
            </a:r>
          </a:p>
          <a:p>
            <a:pPr marL="177800" indent="-177800"/>
            <a:endParaRPr lang="en-US" sz="1800" dirty="0">
              <a:solidFill>
                <a:srgbClr val="FFFFFF"/>
              </a:solidFill>
              <a:latin typeface="Myriad Pro"/>
              <a:cs typeface="Myriad Pro"/>
            </a:endParaRPr>
          </a:p>
          <a:p>
            <a:pPr marL="177800" indent="-177800"/>
            <a:r>
              <a:rPr lang="en-US" sz="1800" dirty="0" smtClean="0">
                <a:solidFill>
                  <a:srgbClr val="FFFFFF"/>
                </a:solidFill>
                <a:latin typeface="Myriad Pro"/>
                <a:cs typeface="Myriad Pro"/>
              </a:rPr>
              <a:t>Scalability</a:t>
            </a:r>
          </a:p>
          <a:p>
            <a:pPr marL="177800" indent="-177800"/>
            <a:endParaRPr lang="en-US" sz="1800" dirty="0">
              <a:solidFill>
                <a:srgbClr val="FFFFFF"/>
              </a:solidFill>
              <a:latin typeface="Myriad Pro"/>
              <a:cs typeface="Myriad Pro"/>
            </a:endParaRPr>
          </a:p>
          <a:p>
            <a:pPr marL="177800" indent="-177800"/>
            <a:r>
              <a:rPr lang="en-US" sz="1800" dirty="0" smtClean="0">
                <a:solidFill>
                  <a:srgbClr val="FFFFFF"/>
                </a:solidFill>
                <a:latin typeface="Myriad Pro"/>
                <a:cs typeface="Myriad Pro"/>
              </a:rPr>
              <a:t>Flexible Terms</a:t>
            </a:r>
          </a:p>
          <a:p>
            <a:pPr marL="177800" indent="-177800"/>
            <a:endParaRPr lang="en-US" sz="1800" dirty="0">
              <a:solidFill>
                <a:srgbClr val="FFFFFF"/>
              </a:solidFill>
              <a:latin typeface="Myriad Pro"/>
              <a:cs typeface="Myriad Pro"/>
            </a:endParaRPr>
          </a:p>
          <a:p>
            <a:pPr marL="177800" indent="-177800"/>
            <a:r>
              <a:rPr lang="en-US" sz="1800" dirty="0" smtClean="0">
                <a:solidFill>
                  <a:srgbClr val="FFFFFF"/>
                </a:solidFill>
                <a:latin typeface="Myriad Pro"/>
                <a:cs typeface="Myriad Pro"/>
              </a:rPr>
              <a:t>Ease of acquisition and </a:t>
            </a:r>
            <a:r>
              <a:rPr lang="en-US" sz="1600" dirty="0" smtClean="0">
                <a:solidFill>
                  <a:srgbClr val="FFFFFF"/>
                </a:solidFill>
                <a:latin typeface="Myriad Pro"/>
                <a:cs typeface="Myriad Pro"/>
              </a:rPr>
              <a:t>use	</a:t>
            </a:r>
            <a:endParaRPr lang="en-US" sz="16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4645027" y="824568"/>
            <a:ext cx="4041775" cy="6397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Myriad Pro"/>
                <a:cs typeface="Myriad Pro"/>
              </a:rPr>
              <a:t>Benefit</a:t>
            </a:r>
            <a:endParaRPr lang="en-US" sz="2400" b="1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8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4495802" y="1337333"/>
            <a:ext cx="4648198" cy="39882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7800" indent="-177800">
              <a:lnSpc>
                <a:spcPts val="1720"/>
              </a:lnSpc>
            </a:pP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Immediate Access</a:t>
            </a:r>
          </a:p>
          <a:p>
            <a:pPr marL="177800" indent="-177800">
              <a:lnSpc>
                <a:spcPts val="1720"/>
              </a:lnSpc>
            </a:pP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Connectivity to over 220 </a:t>
            </a:r>
            <a:r>
              <a:rPr lang="en-US" sz="1400" dirty="0" err="1" smtClean="0">
                <a:solidFill>
                  <a:srgbClr val="FFFFFF"/>
                </a:solidFill>
                <a:latin typeface="Myriad Pro"/>
                <a:cs typeface="Myriad Pro"/>
              </a:rPr>
              <a:t>PoPs</a:t>
            </a:r>
            <a:endParaRPr lang="en-US" sz="1400" dirty="0" smtClean="0">
              <a:solidFill>
                <a:srgbClr val="FFFFFF"/>
              </a:solidFill>
              <a:latin typeface="Myriad Pro"/>
              <a:cs typeface="Myriad Pro"/>
            </a:endParaRPr>
          </a:p>
          <a:p>
            <a:pPr marL="177800" indent="-177800">
              <a:lnSpc>
                <a:spcPts val="1720"/>
              </a:lnSpc>
            </a:pP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24/7 Monitoring and Control (M&amp;C)</a:t>
            </a:r>
          </a:p>
          <a:p>
            <a:pPr marL="177800" indent="-177800">
              <a:lnSpc>
                <a:spcPts val="1720"/>
              </a:lnSpc>
              <a:buNone/>
            </a:pPr>
            <a:endParaRPr lang="en-US" sz="1400" dirty="0" smtClean="0">
              <a:solidFill>
                <a:srgbClr val="FFFFFF"/>
              </a:solidFill>
              <a:latin typeface="Myriad Pro"/>
              <a:cs typeface="Myriad Pro"/>
            </a:endParaRPr>
          </a:p>
          <a:p>
            <a:pPr marL="177800" indent="-177800">
              <a:lnSpc>
                <a:spcPts val="1720"/>
              </a:lnSpc>
            </a:pP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Visibility to every communications satellite</a:t>
            </a:r>
          </a:p>
          <a:p>
            <a:pPr marL="177800" indent="-177800">
              <a:lnSpc>
                <a:spcPts val="1720"/>
              </a:lnSpc>
            </a:pP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Multiple coverage options to provide services globally</a:t>
            </a:r>
          </a:p>
          <a:p>
            <a:pPr marL="177800" indent="-177800">
              <a:lnSpc>
                <a:spcPts val="1720"/>
              </a:lnSpc>
            </a:pPr>
            <a:endParaRPr lang="en-US" sz="1400" dirty="0">
              <a:solidFill>
                <a:srgbClr val="FFFFFF"/>
              </a:solidFill>
              <a:latin typeface="Myriad Pro"/>
              <a:cs typeface="Myriad Pro"/>
            </a:endParaRPr>
          </a:p>
          <a:p>
            <a:pPr marL="177800" indent="-177800">
              <a:lnSpc>
                <a:spcPts val="1720"/>
              </a:lnSpc>
            </a:pP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1Mbps to Gigabits of throughput</a:t>
            </a:r>
          </a:p>
          <a:p>
            <a:pPr marL="177800" indent="-177800">
              <a:lnSpc>
                <a:spcPts val="1720"/>
              </a:lnSpc>
            </a:pPr>
            <a:endParaRPr lang="en-US" sz="1400" dirty="0">
              <a:solidFill>
                <a:srgbClr val="FFFFFF"/>
              </a:solidFill>
              <a:latin typeface="Myriad Pro"/>
              <a:cs typeface="Myriad Pro"/>
            </a:endParaRPr>
          </a:p>
          <a:p>
            <a:pPr marL="177800" indent="-177800">
              <a:lnSpc>
                <a:spcPts val="1720"/>
              </a:lnSpc>
            </a:pP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Supporting occasional use or long term requirements</a:t>
            </a:r>
          </a:p>
          <a:p>
            <a:pPr marL="177800" indent="-177800">
              <a:lnSpc>
                <a:spcPts val="1720"/>
              </a:lnSpc>
            </a:pPr>
            <a:endParaRPr lang="en-US" sz="1400" dirty="0">
              <a:solidFill>
                <a:srgbClr val="FFFFFF"/>
              </a:solidFill>
              <a:latin typeface="Myriad Pro"/>
              <a:cs typeface="Myriad Pro"/>
            </a:endParaRPr>
          </a:p>
          <a:p>
            <a:pPr marL="177800" indent="-177800">
              <a:lnSpc>
                <a:spcPts val="1720"/>
              </a:lnSpc>
            </a:pP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Solutions that accommodate any budget</a:t>
            </a:r>
          </a:p>
          <a:p>
            <a:pPr marL="177800" indent="-177800">
              <a:lnSpc>
                <a:spcPts val="1720"/>
              </a:lnSpc>
            </a:pP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Use existing terminals (no installation) to optimize your VSAT investment</a:t>
            </a:r>
            <a:endParaRPr lang="en-US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301064" y="1337329"/>
            <a:ext cx="0" cy="3590269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90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69F17B776D0F4CB207DDC4CA6A4823" ma:contentTypeVersion="1" ma:contentTypeDescription="Create a new document." ma:contentTypeScope="" ma:versionID="4554df8e6fa48aa6742a99cd5720dd30">
  <xsd:schema xmlns:xsd="http://www.w3.org/2001/XMLSchema" xmlns:xs="http://www.w3.org/2001/XMLSchema" xmlns:p="http://schemas.microsoft.com/office/2006/metadata/properties" xmlns:ns2="d50b97e5-f239-4c78-b8f9-0ac6c8ac2e6d" targetNamespace="http://schemas.microsoft.com/office/2006/metadata/properties" ma:root="true" ma:fieldsID="9e66c3d001e91f951baffcb979c368fd" ns2:_="">
    <xsd:import namespace="d50b97e5-f239-4c78-b8f9-0ac6c8ac2e6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b97e5-f239-4c78-b8f9-0ac6c8ac2e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32DC5E-A268-48FA-A546-F04317DBF9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719D3B-E29C-4638-B2CC-30DBF585F4F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8B3B634-9D4B-4093-BE12-224515856C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0b97e5-f239-4c78-b8f9-0ac6c8ac2e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4666</TotalTime>
  <Words>433</Words>
  <Application>Microsoft Macintosh PowerPoint</Application>
  <PresentationFormat>On-screen Show (16:9)</PresentationFormat>
  <Paragraphs>101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Custom Design</vt:lpstr>
      <vt:lpstr>PowerPoint Presentation</vt:lpstr>
      <vt:lpstr>Who is SCS Networks</vt:lpstr>
      <vt:lpstr>PowerPoint Presentation</vt:lpstr>
      <vt:lpstr>PowerPoint Presentation</vt:lpstr>
      <vt:lpstr>Active Teleports &amp; Data Centers</vt:lpstr>
      <vt:lpstr>Short Term Bandwidth</vt:lpstr>
      <vt:lpstr>Secure NOC</vt:lpstr>
      <vt:lpstr>An O3b Partner</vt:lpstr>
      <vt:lpstr>Why SCS Networks</vt:lpstr>
    </vt:vector>
  </TitlesOfParts>
  <Company>Hinmon Productions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Hinmon</dc:creator>
  <cp:lastModifiedBy>Eric Sosnitsky</cp:lastModifiedBy>
  <cp:revision>47</cp:revision>
  <cp:lastPrinted>2014-06-17T17:09:05Z</cp:lastPrinted>
  <dcterms:created xsi:type="dcterms:W3CDTF">2013-11-06T17:25:33Z</dcterms:created>
  <dcterms:modified xsi:type="dcterms:W3CDTF">2014-10-01T20:43:36Z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0x0101007769F17B776D0F4CB207DDC4CA6A4823</vt:lpwstr>
  </property>
</Properties>
</file>